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2"/>
  </p:notesMasterIdLst>
  <p:sldIdLst>
    <p:sldId id="256" r:id="rId2"/>
    <p:sldId id="383" r:id="rId3"/>
    <p:sldId id="399" r:id="rId4"/>
    <p:sldId id="396" r:id="rId5"/>
    <p:sldId id="393" r:id="rId6"/>
    <p:sldId id="406" r:id="rId7"/>
    <p:sldId id="408" r:id="rId8"/>
    <p:sldId id="417" r:id="rId9"/>
    <p:sldId id="415" r:id="rId10"/>
    <p:sldId id="416" r:id="rId11"/>
  </p:sldIdLst>
  <p:sldSz cx="9144000" cy="6858000" type="screen4x3"/>
  <p:notesSz cx="6888163" cy="10020300"/>
  <p:defaultTextStyle>
    <a:defPPr>
      <a:defRPr lang="en-GB"/>
    </a:defPPr>
    <a:lvl1pPr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42950" indent="-28575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1430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6002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0574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699">
          <p15:clr>
            <a:srgbClr val="A4A3A4"/>
          </p15:clr>
        </p15:guide>
        <p15:guide id="2" pos="196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21664" autoAdjust="0"/>
    <p:restoredTop sz="94624" autoAdjust="0"/>
  </p:normalViewPr>
  <p:slideViewPr>
    <p:cSldViewPr>
      <p:cViewPr varScale="1">
        <p:scale>
          <a:sx n="110" d="100"/>
          <a:sy n="110" d="100"/>
        </p:scale>
        <p:origin x="1266" y="10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2405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699"/>
        <p:guide pos="196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39800" y="762000"/>
            <a:ext cx="5005388" cy="3754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5122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88527" y="4759457"/>
            <a:ext cx="5509663" cy="4508019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88439" cy="499899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Font typeface="Times New Roman" pitchFamily="16" charset="0"/>
              <a:buNone/>
              <a:tabLst>
                <a:tab pos="423550" algn="l"/>
                <a:tab pos="847100" algn="l"/>
                <a:tab pos="1270650" algn="l"/>
                <a:tab pos="1694200" algn="l"/>
                <a:tab pos="2117750" algn="l"/>
                <a:tab pos="2541300" algn="l"/>
                <a:tab pos="2964851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3898279" y="0"/>
            <a:ext cx="2988439" cy="499899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buFont typeface="Times New Roman" pitchFamily="16" charset="0"/>
              <a:buNone/>
              <a:tabLst>
                <a:tab pos="423550" algn="l"/>
                <a:tab pos="847100" algn="l"/>
                <a:tab pos="1270650" algn="l"/>
                <a:tab pos="1694200" algn="l"/>
                <a:tab pos="2117750" algn="l"/>
                <a:tab pos="2541300" algn="l"/>
                <a:tab pos="2964851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9518913"/>
            <a:ext cx="2988439" cy="499899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buFont typeface="Times New Roman" pitchFamily="16" charset="0"/>
              <a:buNone/>
              <a:tabLst>
                <a:tab pos="423550" algn="l"/>
                <a:tab pos="847100" algn="l"/>
                <a:tab pos="1270650" algn="l"/>
                <a:tab pos="1694200" algn="l"/>
                <a:tab pos="2117750" algn="l"/>
                <a:tab pos="2541300" algn="l"/>
                <a:tab pos="2964851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3898279" y="9518913"/>
            <a:ext cx="2988439" cy="499899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buFont typeface="Times New Roman" pitchFamily="16" charset="0"/>
              <a:buNone/>
              <a:tabLst>
                <a:tab pos="423550" algn="l"/>
                <a:tab pos="847100" algn="l"/>
                <a:tab pos="1270650" algn="l"/>
                <a:tab pos="1694200" algn="l"/>
                <a:tab pos="2117750" algn="l"/>
                <a:tab pos="2541300" algn="l"/>
                <a:tab pos="2964851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fld id="{42674364-9D6C-4F5D-9CF9-D07F81BA9B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8924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buFont typeface="Times New Roman" pitchFamily="18" charset="0"/>
              <a:buNone/>
            </a:pPr>
            <a:fld id="{F50CC4FB-F791-4272-846B-B64D117F6BA4}" type="slidenum">
              <a:rPr lang="en-US" smtClean="0">
                <a:latin typeface="Times New Roman" pitchFamily="18" charset="0"/>
              </a:rPr>
              <a:pPr>
                <a:buFont typeface="Times New Roman" pitchFamily="18" charset="0"/>
                <a:buNone/>
              </a:pPr>
              <a:t>1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389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762000"/>
            <a:ext cx="5006975" cy="375602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89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8527" y="4759457"/>
            <a:ext cx="5511109" cy="4509506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639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42F27B-3F7E-409D-8B91-9F18AB56D480}" type="datetime1">
              <a:rPr lang="en-US"/>
              <a:pPr>
                <a:defRPr/>
              </a:pPr>
              <a:t>10/22/2024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035D89-9F76-4177-877B-DFB63C734F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lus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E67B09-7B97-448E-81BA-5E9298A261FD}" type="datetime1">
              <a:rPr lang="en-US"/>
              <a:pPr>
                <a:defRPr/>
              </a:pPr>
              <a:t>10/22/2024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E7EE1-980A-417A-AB5F-9584C70B04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lus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600200"/>
            <a:ext cx="2057400" cy="45259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019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AD447-F447-44D8-A38C-EF6240F6EA67}" type="datetime1">
              <a:rPr lang="en-US"/>
              <a:pPr>
                <a:defRPr/>
              </a:pPr>
              <a:t>10/22/2024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F5F0B8-36D0-4A0D-B7F5-87D438CFB4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lus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130425"/>
            <a:ext cx="7770813" cy="14684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2E725D-7F42-4D84-A635-8D3F62997FE2}" type="datetime1">
              <a:rPr lang="en-US"/>
              <a:pPr>
                <a:defRPr/>
              </a:pPr>
              <a:t>10/22/2024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A6605A-15A3-4EF1-B173-E6650DD856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lus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3BC929-2436-4A84-9D10-CD0BF8A434AD}" type="datetime1">
              <a:rPr lang="en-US"/>
              <a:pPr>
                <a:defRPr/>
              </a:pPr>
              <a:t>10/22/2024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DF680E-1C0D-49E5-82CB-27EDD78EDF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lus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585BCB-C53D-4EBC-8722-E865EB823428}" type="datetime1">
              <a:rPr lang="en-US"/>
              <a:pPr>
                <a:defRPr/>
              </a:pPr>
              <a:t>10/22/2024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3F908-4933-4BAA-8E13-5B9A6C6278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lus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1FB843-83C9-4AA9-B933-66671A6DA867}" type="datetime1">
              <a:rPr lang="en-US"/>
              <a:pPr>
                <a:defRPr/>
              </a:pPr>
              <a:t>10/22/2024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91986A-946C-4100-84D7-AD231F9F6E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lus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2DCC00-171D-4F76-B128-E04542D7A3EF}" type="datetime1">
              <a:rPr lang="en-US"/>
              <a:pPr>
                <a:defRPr/>
              </a:pPr>
              <a:t>10/22/2024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21E8B3-54B0-40D9-B21D-09CCB289A7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lus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07F4EF-DADF-47E6-8D8B-849F574616DD}" type="datetime1">
              <a:rPr lang="en-US"/>
              <a:pPr>
                <a:defRPr/>
              </a:pPr>
              <a:t>10/22/2024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0E3DCC-14A2-489E-AB37-758260F380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lus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A63B30-0B3B-4B5D-BD6F-52D62B9E64B1}" type="datetime1">
              <a:rPr lang="en-US"/>
              <a:pPr>
                <a:defRPr/>
              </a:pPr>
              <a:t>10/22/2024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A4A4A-26F2-49C5-B413-B8FA1702EE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lus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9C8317-53ED-4E17-A1B8-2D9A84EE4E56}" type="datetime1">
              <a:rPr lang="en-US"/>
              <a:pPr>
                <a:defRPr/>
              </a:pPr>
              <a:t>10/22/2024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74E04-F086-4AE1-A393-7FCBA50821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lus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0B11B8-9AFC-49CE-A09B-27F893C78207}" type="datetime1">
              <a:rPr lang="en-US"/>
              <a:pPr>
                <a:defRPr/>
              </a:pPr>
              <a:t>10/22/2024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57DD7D-FB09-4E57-A56B-EDE9D8C268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lus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130425"/>
            <a:ext cx="7770813" cy="1468438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Образец заголовка</a:t>
            </a:r>
          </a:p>
        </p:txBody>
      </p:sp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371600" y="3886200"/>
            <a:ext cx="6399213" cy="1751013"/>
          </a:xfrm>
          <a:prstGeom prst="rect">
            <a:avLst/>
          </a:prstGeom>
          <a:noFill/>
          <a:ln w="9360" cap="flat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GB" sz="3200">
                <a:solidFill>
                  <a:srgbClr val="000000"/>
                </a:solidFill>
              </a:rPr>
              <a:t>Образец подзаголовка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32013" cy="3635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 typeface="Times New Roman" pitchFamily="16" charset="0"/>
              <a:buNone/>
              <a:tabLst>
                <a:tab pos="457200" algn="l"/>
                <a:tab pos="914400" algn="l"/>
                <a:tab pos="1371600" algn="l"/>
                <a:tab pos="1828800" algn="l"/>
              </a:tabLst>
              <a:defRPr sz="1200">
                <a:solidFill>
                  <a:srgbClr val="8B8B8B"/>
                </a:solidFill>
                <a:latin typeface="+mn-lt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fld id="{955DBE40-FFDE-4BF3-8233-42AB556B7707}" type="datetime1">
              <a:rPr lang="en-US"/>
              <a:pPr>
                <a:defRPr/>
              </a:pPr>
              <a:t>10/22/2024</a:t>
            </a:fld>
            <a:endParaRPr lang="en-US"/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32013" cy="3635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 typeface="Times New Roman" pitchFamily="16" charset="0"/>
              <a:buNone/>
              <a:tabLst>
                <a:tab pos="457200" algn="l"/>
                <a:tab pos="914400" algn="l"/>
                <a:tab pos="1371600" algn="l"/>
                <a:tab pos="1828800" algn="l"/>
              </a:tabLst>
              <a:defRPr sz="1200">
                <a:solidFill>
                  <a:srgbClr val="8B8B8B"/>
                </a:solidFill>
                <a:latin typeface="+mn-lt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fld id="{F428A121-410F-4692-9B6F-2A79B589AC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</p:sldLayoutIdLst>
  <p:transition spd="slow">
    <p:plus/>
  </p:transition>
  <p:hf sldNum="0" hdr="0" ftr="0"/>
  <p:txStyles>
    <p:titleStyle>
      <a:lvl1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AR PL SungtiL GB" charset="0"/>
          <a:cs typeface="AR PL SungtiL GB" charset="0"/>
        </a:defRPr>
      </a:lvl2pPr>
      <a:lvl3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AR PL SungtiL GB" charset="0"/>
          <a:cs typeface="AR PL SungtiL GB" charset="0"/>
        </a:defRPr>
      </a:lvl3pPr>
      <a:lvl4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AR PL SungtiL GB" charset="0"/>
          <a:cs typeface="AR PL SungtiL GB" charset="0"/>
        </a:defRPr>
      </a:lvl4pPr>
      <a:lvl5pPr algn="l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AR PL SungtiL GB" charset="0"/>
          <a:cs typeface="AR PL SungtiL GB" charset="0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AR PL SungtiL GB" charset="0"/>
          <a:cs typeface="AR PL SungtiL GB" charset="0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AR PL SungtiL GB" charset="0"/>
          <a:cs typeface="AR PL SungtiL GB" charset="0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AR PL SungtiL GB" charset="0"/>
          <a:cs typeface="AR PL SungtiL GB" charset="0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AR PL SungtiL GB" charset="0"/>
          <a:cs typeface="AR PL SungtiL GB" charset="0"/>
        </a:defRPr>
      </a:lvl9pPr>
    </p:titleStyle>
    <p:bodyStyle>
      <a:lvl1pPr marL="342900" indent="-342900" algn="l" defTabSz="457200" rtl="0" eaLnBrk="0" fontAlgn="base" hangingPunct="0">
        <a:lnSpc>
          <a:spcPct val="8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lnSpc>
          <a:spcPct val="8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lnSpc>
          <a:spcPct val="8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lnSpc>
          <a:spcPct val="8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lnSpc>
          <a:spcPct val="8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fontAlgn="base" hangingPunct="0">
        <a:lnSpc>
          <a:spcPct val="8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fontAlgn="base" hangingPunct="0">
        <a:lnSpc>
          <a:spcPct val="8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fontAlgn="base" hangingPunct="0">
        <a:lnSpc>
          <a:spcPct val="8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fontAlgn="base" hangingPunct="0">
        <a:lnSpc>
          <a:spcPct val="8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Детский сад фон Изображения – скачать бесплатно на Freepi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" y="-2569"/>
            <a:ext cx="9144000" cy="6860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125538"/>
            <a:ext cx="7486600" cy="2087562"/>
          </a:xfrm>
        </p:spPr>
        <p:txBody>
          <a:bodyPr/>
          <a:lstStyle/>
          <a:p>
            <a:pPr algn="ctr" eaLnBrk="1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</a:pP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«Развивающая </a:t>
            </a:r>
            <a:b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предметно-пространственная ДОУ»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1115616" y="2996952"/>
            <a:ext cx="7056784" cy="2209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ru-RU" altLang="ru-RU" sz="4000" b="1" dirty="0" smtClean="0">
              <a:solidFill>
                <a:srgbClr val="0070C0"/>
              </a:solidFill>
            </a:endParaRPr>
          </a:p>
          <a:p>
            <a:pPr algn="ctr">
              <a:defRPr/>
            </a:pPr>
            <a:r>
              <a:rPr lang="ru-RU" altLang="ru-RU" sz="4000" b="1" dirty="0" smtClean="0">
                <a:solidFill>
                  <a:srgbClr val="0070C0"/>
                </a:solidFill>
                <a:latin typeface="Gabriola" panose="04040605051002020D02" pitchFamily="82" charset="0"/>
              </a:rPr>
              <a:t>МБДОУ «Детский сад  </a:t>
            </a:r>
            <a:r>
              <a:rPr lang="ru-RU" altLang="ru-RU" sz="4000" b="1" dirty="0">
                <a:solidFill>
                  <a:srgbClr val="0070C0"/>
                </a:solidFill>
                <a:latin typeface="Gabriola" panose="04040605051002020D02" pitchFamily="82" charset="0"/>
              </a:rPr>
              <a:t>№33</a:t>
            </a:r>
          </a:p>
          <a:p>
            <a:pPr algn="ctr">
              <a:defRPr/>
            </a:pPr>
            <a:r>
              <a:rPr lang="ru-RU" altLang="ru-RU" sz="4000" b="1" dirty="0">
                <a:solidFill>
                  <a:srgbClr val="0070C0"/>
                </a:solidFill>
                <a:latin typeface="Gabriola" panose="04040605051002020D02" pitchFamily="82" charset="0"/>
              </a:rPr>
              <a:t>«Юбилейный»</a:t>
            </a:r>
          </a:p>
          <a:p>
            <a:pPr marL="0" indent="0" algn="ctr" eaLnBrk="1">
              <a:lnSpc>
                <a:spcPct val="100000"/>
              </a:lnSpc>
              <a:spcBef>
                <a:spcPts val="6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</a:pPr>
            <a:r>
              <a:rPr 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pPr marL="0" indent="0" algn="ctr" eaLnBrk="1">
              <a:lnSpc>
                <a:spcPct val="100000"/>
              </a:lnSpc>
              <a:spcBef>
                <a:spcPts val="6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</a:pPr>
            <a:endParaRPr lang="en-US" sz="2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>
              <a:lnSpc>
                <a:spcPct val="100000"/>
              </a:lnSpc>
              <a:spcBef>
                <a:spcPts val="6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</a:pPr>
            <a:endParaRPr lang="ru-RU" dirty="0" smtClean="0">
              <a:solidFill>
                <a:srgbClr val="0070C0"/>
              </a:solidFill>
            </a:endParaRPr>
          </a:p>
          <a:p>
            <a:pPr marL="0" indent="0" eaLnBrk="1">
              <a:lnSpc>
                <a:spcPct val="100000"/>
              </a:lnSpc>
              <a:spcBef>
                <a:spcPts val="6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</a:pPr>
            <a:endParaRPr lang="en-US" dirty="0" smtClean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37005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40" y="224420"/>
            <a:ext cx="4159694" cy="58829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4435" y="224419"/>
            <a:ext cx="4321886" cy="311781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723" y="3443064"/>
            <a:ext cx="4736526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355073"/>
      </p:ext>
    </p:extLst>
  </p:cSld>
  <p:clrMapOvr>
    <a:masterClrMapping/>
  </p:clrMapOvr>
  <p:transition spd="slow">
    <p:plus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-57164"/>
            <a:ext cx="9137006" cy="6926305"/>
          </a:xfrm>
          <a:prstGeom prst="rect">
            <a:avLst/>
          </a:prstGeom>
        </p:spPr>
      </p:pic>
      <p:sp>
        <p:nvSpPr>
          <p:cNvPr id="7170" name="Прямоугольник 2"/>
          <p:cNvSpPr>
            <a:spLocks noChangeArrowheads="1"/>
          </p:cNvSpPr>
          <p:nvPr/>
        </p:nvSpPr>
        <p:spPr bwMode="auto">
          <a:xfrm>
            <a:off x="395288" y="188913"/>
            <a:ext cx="84978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100000"/>
              </a:lnSpc>
              <a:spcBef>
                <a:spcPts val="6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</a:pPr>
            <a:r>
              <a:rPr lang="ru-RU" sz="2000" b="1" dirty="0" smtClean="0">
                <a:solidFill>
                  <a:schemeClr val="accent2"/>
                </a:solidFill>
              </a:rPr>
              <a:t>      </a:t>
            </a:r>
            <a:endParaRPr lang="ru-RU" sz="2000" b="1" i="1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87159"/>
            <a:ext cx="6624736" cy="1469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  <a:spcBef>
                <a:spcPts val="6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</a:pPr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«На развитие личности ребенка влияет </a:t>
            </a:r>
          </a:p>
          <a:p>
            <a:pPr algn="r">
              <a:lnSpc>
                <a:spcPct val="100000"/>
              </a:lnSpc>
              <a:spcBef>
                <a:spcPts val="6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</a:pPr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не только наследственность и воспитание,</a:t>
            </a:r>
          </a:p>
          <a:p>
            <a:pPr algn="r">
              <a:lnSpc>
                <a:spcPct val="100000"/>
              </a:lnSpc>
              <a:spcBef>
                <a:spcPts val="6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</a:pPr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но и немаловажное значение играет среда, </a:t>
            </a:r>
          </a:p>
          <a:p>
            <a:pPr algn="r">
              <a:lnSpc>
                <a:spcPct val="100000"/>
              </a:lnSpc>
              <a:spcBef>
                <a:spcPts val="65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</a:tabLst>
            </a:pPr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в которой пребывает ребенок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7164"/>
            <a:ext cx="9137005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245" y="-25034"/>
            <a:ext cx="9137005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8" y="2381367"/>
            <a:ext cx="3452815" cy="22193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0" y="-14276"/>
            <a:ext cx="3456384" cy="23848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2384" y="-11918"/>
            <a:ext cx="3384376" cy="23642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2384" y="2396437"/>
            <a:ext cx="3364802" cy="22042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852" y="5059185"/>
            <a:ext cx="1969009" cy="1741651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534170" y="116632"/>
            <a:ext cx="2333974" cy="3298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Comic Sans MS" panose="030F0702030302020204" pitchFamily="66" charset="0"/>
              </a:rPr>
              <a:t>Развивающая предметно-пространственная </a:t>
            </a:r>
            <a:endParaRPr lang="ru-RU" sz="1400" dirty="0" smtClean="0">
              <a:latin typeface="Comic Sans MS" panose="030F0702030302020204" pitchFamily="66" charset="0"/>
            </a:endParaRPr>
          </a:p>
          <a:p>
            <a:pPr algn="ctr"/>
            <a:r>
              <a:rPr lang="ru-RU" sz="1400" dirty="0" smtClean="0">
                <a:latin typeface="Comic Sans MS" panose="030F0702030302020204" pitchFamily="66" charset="0"/>
              </a:rPr>
              <a:t>среда </a:t>
            </a:r>
            <a:r>
              <a:rPr lang="ru-RU" sz="1400" dirty="0">
                <a:latin typeface="Comic Sans MS" panose="030F0702030302020204" pitchFamily="66" charset="0"/>
              </a:rPr>
              <a:t>на участках детского сада обеспечена материалами, оборудованием и инвентарём, для развития детей в соответствии с особенностями </a:t>
            </a:r>
            <a:endParaRPr lang="ru-RU" sz="1400" dirty="0" smtClean="0">
              <a:latin typeface="Comic Sans MS" panose="030F0702030302020204" pitchFamily="66" charset="0"/>
            </a:endParaRPr>
          </a:p>
          <a:p>
            <a:pPr algn="ctr"/>
            <a:r>
              <a:rPr lang="ru-RU" sz="1400" dirty="0" smtClean="0">
                <a:latin typeface="Comic Sans MS" panose="030F0702030302020204" pitchFamily="66" charset="0"/>
              </a:rPr>
              <a:t>каждого </a:t>
            </a:r>
            <a:r>
              <a:rPr lang="ru-RU" sz="1400" dirty="0">
                <a:latin typeface="Comic Sans MS" panose="030F0702030302020204" pitchFamily="66" charset="0"/>
              </a:rPr>
              <a:t>возрастного этапа, охраны и укрепления </a:t>
            </a:r>
            <a:endParaRPr lang="ru-RU" sz="1400" dirty="0" smtClean="0">
              <a:latin typeface="Comic Sans MS" panose="030F0702030302020204" pitchFamily="66" charset="0"/>
            </a:endParaRPr>
          </a:p>
          <a:p>
            <a:pPr algn="ctr"/>
            <a:r>
              <a:rPr lang="ru-RU" sz="1400" dirty="0" smtClean="0">
                <a:latin typeface="Comic Sans MS" panose="030F0702030302020204" pitchFamily="66" charset="0"/>
              </a:rPr>
              <a:t>их </a:t>
            </a:r>
            <a:r>
              <a:rPr lang="ru-RU" sz="1400" dirty="0" smtClean="0">
                <a:latin typeface="Comic Sans MS" panose="030F0702030302020204" pitchFamily="66" charset="0"/>
              </a:rPr>
              <a:t>здоровья.</a:t>
            </a:r>
            <a:endParaRPr lang="ru-RU" sz="1400" dirty="0">
              <a:latin typeface="Comic Sans MS" panose="030F0702030302020204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4712" y="4600714"/>
            <a:ext cx="4104456" cy="220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420445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5" y="0"/>
            <a:ext cx="9137005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06"/>
          <a:stretch/>
        </p:blipFill>
        <p:spPr>
          <a:xfrm>
            <a:off x="3228282" y="151771"/>
            <a:ext cx="2497510" cy="20470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466" y="155112"/>
            <a:ext cx="2317544" cy="23395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33" y="2996952"/>
            <a:ext cx="2454794" cy="37300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0528" y="155112"/>
            <a:ext cx="2376264" cy="241694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2341" y="2420888"/>
            <a:ext cx="2869393" cy="194411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10528" y="3038223"/>
            <a:ext cx="2461560" cy="369248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/>
          <a:srcRect b="23030"/>
          <a:stretch/>
        </p:blipFill>
        <p:spPr>
          <a:xfrm>
            <a:off x="3042341" y="4444050"/>
            <a:ext cx="2878173" cy="228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228432"/>
      </p:ext>
    </p:extLst>
  </p:cSld>
  <p:clrMapOvr>
    <a:masterClrMapping/>
  </p:clrMapOvr>
  <p:transition spd="slow">
    <p:plus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90" y="1"/>
            <a:ext cx="9625742" cy="685800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03" y="332656"/>
            <a:ext cx="3168352" cy="237626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852935"/>
            <a:ext cx="4559661" cy="327639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6652" y="437931"/>
            <a:ext cx="2035329" cy="197707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3689" y="332656"/>
            <a:ext cx="3170311" cy="23743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2039" y="2861414"/>
            <a:ext cx="4351173" cy="326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152163"/>
      </p:ext>
    </p:extLst>
  </p:cSld>
  <p:clrMapOvr>
    <a:masterClrMapping/>
  </p:clrMapOvr>
  <p:transition spd="slow">
    <p:plus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8413" cy="688415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7504" y="188640"/>
            <a:ext cx="3672408" cy="2096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Comic Sans MS" panose="030F0702030302020204" pitchFamily="66" charset="0"/>
              </a:rPr>
              <a:t>Организация среды логопедического кабинета полностью соответствует требованиям ФГОС</a:t>
            </a:r>
            <a:r>
              <a:rPr lang="ru-RU" sz="1400" dirty="0" smtClean="0">
                <a:latin typeface="Comic Sans MS" panose="030F0702030302020204" pitchFamily="66" charset="0"/>
              </a:rPr>
              <a:t>.</a:t>
            </a:r>
          </a:p>
          <a:p>
            <a:pPr algn="ctr"/>
            <a:r>
              <a:rPr lang="ru-RU" sz="1400" dirty="0" smtClean="0">
                <a:latin typeface="Comic Sans MS" panose="030F0702030302020204" pitchFamily="66" charset="0"/>
              </a:rPr>
              <a:t> </a:t>
            </a:r>
            <a:r>
              <a:rPr lang="ru-RU" sz="1400" dirty="0">
                <a:latin typeface="Comic Sans MS" panose="030F0702030302020204" pitchFamily="66" charset="0"/>
              </a:rPr>
              <a:t>Кабинет имеет различные функциональные зоны, оснащён современным логопедическим оборудованием, инновационным  игровым оборудованием, методическими пособиями и литературой.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5"/>
          <a:stretch/>
        </p:blipFill>
        <p:spPr>
          <a:xfrm>
            <a:off x="3804099" y="3278177"/>
            <a:ext cx="2295996" cy="351011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275788"/>
            <a:ext cx="3384376" cy="451250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61"/>
          <a:stretch/>
        </p:blipFill>
        <p:spPr>
          <a:xfrm rot="16200000">
            <a:off x="3889301" y="-18769"/>
            <a:ext cx="2120365" cy="23391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7085" y="61643"/>
            <a:ext cx="2525396" cy="30739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7085" y="3298222"/>
            <a:ext cx="2550376" cy="345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696886"/>
      </p:ext>
    </p:extLst>
  </p:cSld>
  <p:clrMapOvr>
    <a:masterClrMapping/>
  </p:clrMapOvr>
  <p:transition spd="slow">
    <p:plus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8708"/>
            <a:ext cx="9137005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4363"/>
            <a:ext cx="3672408" cy="489654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427984" y="5157192"/>
            <a:ext cx="4709020" cy="149496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400" dirty="0">
                <a:latin typeface="Comic Sans MS" panose="030F0702030302020204" pitchFamily="66" charset="0"/>
              </a:rPr>
              <a:t>Развивающая  предметно-пространственная среда музыкального зала является частью</a:t>
            </a:r>
            <a:br>
              <a:rPr lang="ru-RU" sz="1400" dirty="0">
                <a:latin typeface="Comic Sans MS" panose="030F0702030302020204" pitchFamily="66" charset="0"/>
              </a:rPr>
            </a:br>
            <a:r>
              <a:rPr lang="ru-RU" sz="1400" dirty="0">
                <a:latin typeface="Comic Sans MS" panose="030F0702030302020204" pitchFamily="66" charset="0"/>
              </a:rPr>
              <a:t>целостной образовательной среды ДОУ. В</a:t>
            </a:r>
            <a:br>
              <a:rPr lang="ru-RU" sz="1400" dirty="0">
                <a:latin typeface="Comic Sans MS" panose="030F0702030302020204" pitchFamily="66" charset="0"/>
              </a:rPr>
            </a:br>
            <a:r>
              <a:rPr lang="ru-RU" sz="1400" dirty="0">
                <a:latin typeface="Comic Sans MS" panose="030F0702030302020204" pitchFamily="66" charset="0"/>
              </a:rPr>
              <a:t>нашем ДОО РППС обладает свойствами открытой системы и выполняет образовательную, </a:t>
            </a:r>
            <a:r>
              <a:rPr lang="ru-RU" sz="1400" dirty="0" smtClean="0">
                <a:latin typeface="Comic Sans MS" panose="030F0702030302020204" pitchFamily="66" charset="0"/>
              </a:rPr>
              <a:t>развивающую</a:t>
            </a:r>
            <a:r>
              <a:rPr lang="ru-RU" sz="1400" dirty="0">
                <a:latin typeface="Comic Sans MS" panose="030F0702030302020204" pitchFamily="66" charset="0"/>
              </a:rPr>
              <a:t>, воспитывающую и стимулирующую функции.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72615" y="4941168"/>
            <a:ext cx="3955369" cy="1294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dirty="0" smtClean="0">
              <a:latin typeface="Comic Sans MS" panose="030F0702030302020204" pitchFamily="66" charset="0"/>
            </a:endParaRPr>
          </a:p>
          <a:p>
            <a:pPr algn="ctr"/>
            <a:r>
              <a:rPr lang="ru-RU" sz="1400" dirty="0" smtClean="0">
                <a:latin typeface="Comic Sans MS" panose="030F0702030302020204" pitchFamily="66" charset="0"/>
              </a:rPr>
              <a:t>Развивающая </a:t>
            </a:r>
            <a:r>
              <a:rPr lang="ru-RU" sz="1400" dirty="0">
                <a:latin typeface="Comic Sans MS" panose="030F0702030302020204" pitchFamily="66" charset="0"/>
              </a:rPr>
              <a:t>предметно-пространственная среда физкультурного зала в нашем детском саду содержательно-насыщенная, трансформируемая, полифункциональная, вариативная, доступная и безопасная.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393" y="174363"/>
            <a:ext cx="3669872" cy="489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145103"/>
      </p:ext>
    </p:extLst>
  </p:cSld>
  <p:clrMapOvr>
    <a:masterClrMapping/>
  </p:clrMapOvr>
  <p:transition spd="slow">
    <p:plus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37005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t="11435"/>
          <a:stretch/>
        </p:blipFill>
        <p:spPr>
          <a:xfrm>
            <a:off x="107504" y="34347"/>
            <a:ext cx="2763352" cy="246711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7504" y="6277910"/>
            <a:ext cx="8892480" cy="6074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Comic Sans MS" panose="030F0702030302020204" pitchFamily="66" charset="0"/>
              </a:rPr>
              <a:t>Развивающая </a:t>
            </a:r>
            <a:r>
              <a:rPr lang="ru-RU" sz="1200" dirty="0" smtClean="0">
                <a:latin typeface="Comic Sans MS" panose="030F0702030302020204" pitchFamily="66" charset="0"/>
              </a:rPr>
              <a:t>предметно-пространственная </a:t>
            </a:r>
            <a:r>
              <a:rPr lang="ru-RU" sz="1200" dirty="0">
                <a:latin typeface="Comic Sans MS" panose="030F0702030302020204" pitchFamily="66" charset="0"/>
              </a:rPr>
              <a:t>среда  в нашем детском саду является  основой для организации увлекательной, содержательной жизни и разностороннего развития каждого ребенка, средством формирования личности ребенка и является источником его знаний и социального опыта.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2569894"/>
            <a:ext cx="2763352" cy="368063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b="15526"/>
          <a:stretch/>
        </p:blipFill>
        <p:spPr>
          <a:xfrm>
            <a:off x="3236699" y="95436"/>
            <a:ext cx="2716653" cy="27465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/>
          <a:srcRect t="10846"/>
          <a:stretch/>
        </p:blipFill>
        <p:spPr>
          <a:xfrm>
            <a:off x="3211689" y="2906973"/>
            <a:ext cx="2792240" cy="33130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0135" y="95436"/>
            <a:ext cx="2649849" cy="35305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0135" y="3692012"/>
            <a:ext cx="2663903" cy="254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284428"/>
      </p:ext>
    </p:extLst>
  </p:cSld>
  <p:clrMapOvr>
    <a:masterClrMapping/>
  </p:clrMapOvr>
  <p:transition spd="slow">
    <p:plus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37005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b="12229"/>
          <a:stretch/>
        </p:blipFill>
        <p:spPr>
          <a:xfrm>
            <a:off x="107504" y="116632"/>
            <a:ext cx="3077431" cy="36004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t="16413" b="9726"/>
          <a:stretch/>
        </p:blipFill>
        <p:spPr>
          <a:xfrm>
            <a:off x="3329267" y="145651"/>
            <a:ext cx="5683419" cy="32833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3009" y="3679814"/>
            <a:ext cx="4438970" cy="30687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186" y="3833664"/>
            <a:ext cx="4289798" cy="289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973890"/>
      </p:ext>
    </p:extLst>
  </p:cSld>
  <p:clrMapOvr>
    <a:masterClrMapping/>
  </p:clrMapOvr>
  <p:transition spd="slow">
    <p:plus/>
  </p:transition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AR PL SungtiL GB"/>
        <a:cs typeface="AR PL SungtiL GB"/>
      </a:majorFont>
      <a:minorFont>
        <a:latin typeface="Calibri"/>
        <a:ea typeface="AR PL SungtiL GB"/>
        <a:cs typeface="AR PL SungtiL GB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2486</TotalTime>
  <Words>158</Words>
  <Application>Microsoft Office PowerPoint</Application>
  <PresentationFormat>Экран (4:3)</PresentationFormat>
  <Paragraphs>22</Paragraphs>
  <Slides>10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9" baseType="lpstr">
      <vt:lpstr>AR PL SungtiL GB</vt:lpstr>
      <vt:lpstr>Arial</vt:lpstr>
      <vt:lpstr>Calibri</vt:lpstr>
      <vt:lpstr>Comic Sans MS</vt:lpstr>
      <vt:lpstr>DejaVu Sans</vt:lpstr>
      <vt:lpstr>Gabriola</vt:lpstr>
      <vt:lpstr>Monotype Corsiva</vt:lpstr>
      <vt:lpstr>Times New Roman</vt:lpstr>
      <vt:lpstr>Тема Office</vt:lpstr>
      <vt:lpstr>«Развивающая  предметно-пространственная ДОУ»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Сад</dc:creator>
  <cp:lastModifiedBy>admin</cp:lastModifiedBy>
  <cp:revision>238</cp:revision>
  <cp:lastPrinted>2016-10-04T02:31:44Z</cp:lastPrinted>
  <dcterms:created xsi:type="dcterms:W3CDTF">1601-01-01T00:00:00Z</dcterms:created>
  <dcterms:modified xsi:type="dcterms:W3CDTF">2024-10-22T10:27:05Z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r8>0</vt:r8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r8>0</vt:r8>
  </property>
  <property fmtid="{D5CDD505-2E9C-101B-9397-08002B2CF9AE}" pid="7" name="Notes">
    <vt:r8>0</vt:r8>
  </property>
  <property fmtid="{D5CDD505-2E9C-101B-9397-08002B2CF9AE}" pid="8" name="PresentationFormat">
    <vt:lpwstr>Экран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r8>31</vt:r8>
  </property>
</Properties>
</file>